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8362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605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113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5630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315B82B-AA78-441C-819C-D184B2BDBD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87400774"/>
              </p:ext>
            </p:extLst>
          </p:nvPr>
        </p:nvGraphicFramePr>
        <p:xfrm>
          <a:off x="1191" y="1588"/>
          <a:ext cx="1191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378" imgH="379" progId="TCLayout.ActiveDocument.1">
                  <p:embed/>
                </p:oleObj>
              </mc:Choice>
              <mc:Fallback>
                <p:oleObj name="Diapositiva de think-cell" r:id="rId3" imgW="378" imgH="379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315B82B-AA78-441C-819C-D184B2BDBD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1588"/>
                        <a:ext cx="1191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Imagen 9">
            <a:extLst>
              <a:ext uri="{FF2B5EF4-FFF2-40B4-BE49-F238E27FC236}">
                <a16:creationId xmlns:a16="http://schemas.microsoft.com/office/drawing/2014/main" id="{1817955D-369F-4291-89B2-D4E2AD33DC9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Marcador de número de diapositiva 6">
            <a:extLst>
              <a:ext uri="{FF2B5EF4-FFF2-40B4-BE49-F238E27FC236}">
                <a16:creationId xmlns:a16="http://schemas.microsoft.com/office/drawing/2014/main" id="{8197B7EF-43E4-4188-90FE-BA0B901B6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306" y="6396561"/>
            <a:ext cx="2057400" cy="365125"/>
          </a:xfrm>
        </p:spPr>
        <p:txBody>
          <a:bodyPr/>
          <a:lstStyle/>
          <a:p>
            <a:fld id="{745EFE10-06BB-4C1A-B9D2-FAEE83CC9BD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7561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630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543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404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173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05868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034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774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83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4F599BCC-B8E5-440A-946E-7BEC2DECD6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1190543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15" imgW="378" imgH="379" progId="TCLayout.ActiveDocument.1">
                  <p:embed/>
                </p:oleObj>
              </mc:Choice>
              <mc:Fallback>
                <p:oleObj name="Diapositiva de think-cell" r:id="rId15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B876-C304-4830-A756-023269111F1B}" type="datetimeFigureOut">
              <a:rPr lang="es-CL" smtClean="0"/>
              <a:t>17-04-2026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8B8AB-AE6E-47C5-9ACC-18A178F2C3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089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A14C8DB-FFC6-48D9-EA91-D43E1E95EF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91" y="858441"/>
          <a:ext cx="1191" cy="1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04" imgH="405" progId="TCLayout.ActiveDocument.1">
                  <p:embed/>
                </p:oleObj>
              </mc:Choice>
              <mc:Fallback>
                <p:oleObj name="Diapositiva de think-cell" r:id="rId3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A14C8DB-FFC6-48D9-EA91-D43E1E95EF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1" y="858441"/>
                        <a:ext cx="1191" cy="11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64 CuadroTexto">
            <a:extLst>
              <a:ext uri="{FF2B5EF4-FFF2-40B4-BE49-F238E27FC236}">
                <a16:creationId xmlns:a16="http://schemas.microsoft.com/office/drawing/2014/main" id="{81E60513-593F-6EAA-6D90-B0AF8D41DE58}"/>
              </a:ext>
            </a:extLst>
          </p:cNvPr>
          <p:cNvSpPr txBox="1"/>
          <p:nvPr/>
        </p:nvSpPr>
        <p:spPr>
          <a:xfrm>
            <a:off x="713232" y="125457"/>
            <a:ext cx="4570748" cy="59680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54007" tIns="54007" rIns="54007" bIns="54007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190" defTabSz="685800">
              <a:defRPr/>
            </a:pPr>
            <a:r>
              <a:rPr lang="es-CL" b="1" kern="0" dirty="0">
                <a:solidFill>
                  <a:srgbClr val="33448D"/>
                </a:solidFill>
                <a:latin typeface="Calibri"/>
              </a:rPr>
              <a:t>UTILIDADES ACUMULADAS</a:t>
            </a:r>
          </a:p>
          <a:p>
            <a:pPr marL="1190" defTabSz="685800">
              <a:defRPr/>
            </a:pPr>
            <a:r>
              <a:rPr lang="es-CL" sz="1500" kern="0" dirty="0">
                <a:solidFill>
                  <a:srgbClr val="33448D"/>
                </a:solidFill>
                <a:latin typeface="Calibri"/>
              </a:rPr>
              <a:t>DICIEMBRE 2025</a:t>
            </a:r>
            <a:endParaRPr lang="es-CL" kern="0" dirty="0">
              <a:solidFill>
                <a:srgbClr val="33448D"/>
              </a:solidFill>
              <a:latin typeface="Calibri"/>
            </a:endParaRPr>
          </a:p>
          <a:p>
            <a:pPr marL="1190" defTabSz="685800">
              <a:defRPr/>
            </a:pPr>
            <a:endParaRPr lang="es-CL" sz="1500" b="1" i="1" kern="0" dirty="0">
              <a:solidFill>
                <a:srgbClr val="92D050"/>
              </a:solidFill>
              <a:latin typeface="Arial"/>
            </a:endParaRPr>
          </a:p>
          <a:p>
            <a:pPr marL="1190" defTabSz="685800">
              <a:defRPr/>
            </a:pPr>
            <a:endParaRPr lang="es-CL" sz="1500" kern="0" dirty="0">
              <a:solidFill>
                <a:srgbClr val="33448D"/>
              </a:solidFill>
              <a:latin typeface="Arial"/>
            </a:endParaRPr>
          </a:p>
        </p:txBody>
      </p:sp>
      <p:sp>
        <p:nvSpPr>
          <p:cNvPr id="6" name="CuadroTexto 6">
            <a:extLst>
              <a:ext uri="{FF2B5EF4-FFF2-40B4-BE49-F238E27FC236}">
                <a16:creationId xmlns:a16="http://schemas.microsoft.com/office/drawing/2014/main" id="{5436CA06-DB2C-448F-B69E-7FC6406A5D46}"/>
              </a:ext>
            </a:extLst>
          </p:cNvPr>
          <p:cNvSpPr txBox="1"/>
          <p:nvPr/>
        </p:nvSpPr>
        <p:spPr>
          <a:xfrm>
            <a:off x="505691" y="1737030"/>
            <a:ext cx="7924800" cy="1754326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1200" b="1" dirty="0">
                <a:solidFill>
                  <a:srgbClr val="002060"/>
                </a:solidFill>
              </a:rPr>
              <a:t>Detalle: </a:t>
            </a:r>
          </a:p>
          <a:p>
            <a:pPr algn="just"/>
            <a:endParaRPr lang="es-MX" sz="1200" b="1" dirty="0">
              <a:solidFill>
                <a:srgbClr val="002060"/>
              </a:solidFill>
            </a:endParaRPr>
          </a:p>
          <a:p>
            <a:pPr algn="just"/>
            <a:r>
              <a:rPr lang="es-MX" sz="1200" dirty="0">
                <a:solidFill>
                  <a:srgbClr val="002060"/>
                </a:solidFill>
              </a:rPr>
              <a:t>Utilidad Ejercicios Anteriores		M$ 6.775.960 =&gt; EERR diciembre 2024 según Circular N°2.022.</a:t>
            </a:r>
            <a:endParaRPr lang="es-MX" sz="1200" b="1" dirty="0">
              <a:solidFill>
                <a:srgbClr val="002060"/>
              </a:solidFill>
            </a:endParaRPr>
          </a:p>
          <a:p>
            <a:pPr algn="just"/>
            <a:r>
              <a:rPr lang="es-MX" sz="1200" dirty="0">
                <a:solidFill>
                  <a:srgbClr val="002060"/>
                </a:solidFill>
              </a:rPr>
              <a:t>Distribución de Dividendos 		(M$ 2.100.000) &gt; Utilidades ejercicios anteriores.</a:t>
            </a:r>
          </a:p>
          <a:p>
            <a:pPr algn="just"/>
            <a:r>
              <a:rPr lang="es-MX" sz="1200" dirty="0">
                <a:solidFill>
                  <a:srgbClr val="002060"/>
                </a:solidFill>
              </a:rPr>
              <a:t>Pérdida del Ejercicio 2025		(M$  744.351) =&gt; EERR diciembre 2025 según Circular N°2.022.</a:t>
            </a:r>
          </a:p>
          <a:p>
            <a:pPr algn="just"/>
            <a:r>
              <a:rPr lang="es-MX" sz="1200" dirty="0">
                <a:solidFill>
                  <a:srgbClr val="002060"/>
                </a:solidFill>
              </a:rPr>
              <a:t>Pérdida contra ejercicio 2024		</a:t>
            </a:r>
            <a:r>
              <a:rPr lang="es-MX" sz="1200" u="sng" dirty="0">
                <a:solidFill>
                  <a:srgbClr val="002060"/>
                </a:solidFill>
              </a:rPr>
              <a:t>(M$  689.638)</a:t>
            </a:r>
          </a:p>
          <a:p>
            <a:pPr algn="just"/>
            <a:r>
              <a:rPr lang="es-MX" sz="1200" dirty="0">
                <a:solidFill>
                  <a:srgbClr val="002060"/>
                </a:solidFill>
              </a:rPr>
              <a:t>Total Utilidades Acumuladas a Dic 2025	M$ 3.241.971</a:t>
            </a:r>
          </a:p>
          <a:p>
            <a:pPr algn="just"/>
            <a:endParaRPr lang="es-MX" sz="1200" dirty="0">
              <a:solidFill>
                <a:srgbClr val="002060"/>
              </a:solidFill>
            </a:endParaRPr>
          </a:p>
          <a:p>
            <a:pPr algn="just"/>
            <a:endParaRPr lang="es-MX" sz="1200" b="1" dirty="0">
              <a:solidFill>
                <a:srgbClr val="002060"/>
              </a:solidFill>
            </a:endParaRPr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id="{2D53A7E3-4D67-47CE-8A61-B2F0292B7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306" y="6396561"/>
            <a:ext cx="300912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4095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82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Diapositiva de think-cell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Fanny Vasquez Sepulveda</dc:creator>
  <cp:lastModifiedBy>Gonzalo Alfredo Angeli Gutiérrez</cp:lastModifiedBy>
  <cp:revision>1</cp:revision>
  <dcterms:created xsi:type="dcterms:W3CDTF">2026-04-17T21:07:32Z</dcterms:created>
  <dcterms:modified xsi:type="dcterms:W3CDTF">2026-04-17T21:17:07Z</dcterms:modified>
</cp:coreProperties>
</file>